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69" r:id="rId8"/>
    <p:sldId id="277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3700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C6E0-B22C-4A88-9743-55009626AE9A}" type="datetimeFigureOut">
              <a:rPr lang="hr-HR"/>
              <a:pPr>
                <a:defRPr/>
              </a:pPr>
              <a:t>8.2.2021.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D3C1D-D9A0-4F66-B468-A9047ED5D06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59775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0c198870-f3fc-4b16-b209-e2b436d79944/assets/video/bugatti_chiron_0-400-0_kmh_in_42_seconds_a___a_world_record_iaa2017.mp4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hyperlink" Target="https://phet.colorado.edu/sims/html/forces-and-motion-basics/latest/forces-and-motion-basics_en.html" TargetMode="Externa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0c198870-f3fc-4b16-b209-e2b436d79944/assets/video/001kuglica_u_zakrivljenom_zlijebu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0c198870-f3fc-4b16-b209-e2b436d79944/assets/interactivity/kviz_a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0c198870-f3fc-4b16-b209-e2b436d79944/assets/interactivity/kviz_b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642" y="2297852"/>
            <a:ext cx="10363200" cy="147002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Akceleracija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6873" y="5715000"/>
            <a:ext cx="2215166" cy="685800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hr-HR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GIBANJE I SILA </a:t>
            </a:r>
            <a:endParaRPr lang="hr-HR" sz="1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0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184857" y="1437112"/>
            <a:ext cx="61045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hr-HR" altLang="sr-Latn-RS" sz="2400" dirty="0" smtClean="0">
                <a:latin typeface="+mn-lt"/>
                <a:cs typeface="Arial" panose="020B0604020202020204" pitchFamily="34" charset="0"/>
              </a:rPr>
              <a:t>Neki osobni automobili postižu brzinu od</a:t>
            </a:r>
          </a:p>
          <a:p>
            <a:pPr>
              <a:lnSpc>
                <a:spcPct val="150000"/>
              </a:lnSpc>
              <a:buSzPct val="80000"/>
            </a:pPr>
            <a:r>
              <a:rPr lang="hr-HR" altLang="sr-Latn-RS" sz="2400" dirty="0" smtClean="0">
                <a:latin typeface="+mn-lt"/>
                <a:cs typeface="Arial" panose="020B0604020202020204" pitchFamily="34" charset="0"/>
              </a:rPr>
              <a:t>100 km/h u vremenu od dvadesetak sekundi. Sportski automobil istu brzinu postiže za manje od dvije sekunde. </a:t>
            </a:r>
            <a:endParaRPr lang="en-US" altLang="sr-Latn-RS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223495" y="868610"/>
            <a:ext cx="4881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Razmislite! 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5933" y="1102096"/>
            <a:ext cx="4681391" cy="2785783"/>
          </a:xfrm>
          <a:prstGeom prst="rect">
            <a:avLst/>
          </a:prstGeom>
        </p:spPr>
      </p:pic>
      <p:pic>
        <p:nvPicPr>
          <p:cNvPr id="10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425" y="4114041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26539" y="5628067"/>
            <a:ext cx="1200785" cy="515155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1223495" y="3925140"/>
            <a:ext cx="6117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hr-HR" altLang="sr-Latn-RS" sz="2400" dirty="0">
                <a:cs typeface="Arial" panose="020B0604020202020204" pitchFamily="34" charset="0"/>
              </a:rPr>
              <a:t>Koje svojstvo tih automobila </a:t>
            </a:r>
            <a:r>
              <a:rPr lang="hr-HR" altLang="sr-Latn-RS" sz="2400" dirty="0" smtClean="0">
                <a:cs typeface="Arial" panose="020B0604020202020204" pitchFamily="34" charset="0"/>
              </a:rPr>
              <a:t>uspoređujemo? </a:t>
            </a:r>
          </a:p>
          <a:p>
            <a:pPr>
              <a:lnSpc>
                <a:spcPct val="150000"/>
              </a:lnSpc>
              <a:buSzPct val="80000"/>
            </a:pPr>
            <a:r>
              <a:rPr lang="hr-HR" altLang="sr-Latn-RS" sz="2400" dirty="0" smtClean="0">
                <a:cs typeface="Arial" panose="020B0604020202020204" pitchFamily="34" charset="0"/>
              </a:rPr>
              <a:t>Kako uspoređujemo  </a:t>
            </a:r>
            <a:r>
              <a:rPr lang="hr-HR" altLang="sr-Latn-RS" sz="2400" dirty="0">
                <a:cs typeface="Arial" panose="020B0604020202020204" pitchFamily="34" charset="0"/>
              </a:rPr>
              <a:t>promjenu brzine u </a:t>
            </a:r>
            <a:r>
              <a:rPr lang="hr-HR" altLang="sr-Latn-RS" sz="2400" dirty="0" smtClean="0">
                <a:cs typeface="Arial" panose="020B0604020202020204" pitchFamily="34" charset="0"/>
              </a:rPr>
              <a:t>vremenu?  </a:t>
            </a:r>
            <a:endParaRPr lang="en-US" altLang="sr-Latn-R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0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1276083" y="960579"/>
            <a:ext cx="25207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Akceleracija 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32256579"/>
              </p:ext>
            </p:extLst>
          </p:nvPr>
        </p:nvGraphicFramePr>
        <p:xfrm>
          <a:off x="1424811" y="4435698"/>
          <a:ext cx="4357688" cy="1277938"/>
        </p:xfrm>
        <a:graphic>
          <a:graphicData uri="http://schemas.openxmlformats.org/presentationml/2006/ole">
            <p:oleObj spid="_x0000_s1031" name="Equation" r:id="rId3" imgW="1473200" imgH="431800" progId="">
              <p:embed/>
            </p:oleObj>
          </a:graphicData>
        </a:graphic>
      </p:graphicFrame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1276083" y="1841679"/>
            <a:ext cx="633533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Akceleracija je kvocijent promjene brzine i vremenskog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intervala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u kojem se ta promjena dogodila.</a:t>
            </a:r>
            <a:endParaRPr lang="en-US" altLang="sr-Latn-RS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1039" y="1841679"/>
            <a:ext cx="3980707" cy="2161153"/>
          </a:xfrm>
          <a:prstGeom prst="rect">
            <a:avLst/>
          </a:prstGeom>
        </p:spPr>
      </p:pic>
      <p:pic>
        <p:nvPicPr>
          <p:cNvPr id="7" name="Slika 6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32996" y="4584129"/>
            <a:ext cx="859155" cy="98107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0832996" y="5713636"/>
            <a:ext cx="106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Virtualno istraži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554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328671" y="868610"/>
            <a:ext cx="55786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Mjerna</a:t>
            </a:r>
            <a:r>
              <a:rPr 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j</a:t>
            </a: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edinica akceleracije</a:t>
            </a: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99412266"/>
              </p:ext>
            </p:extLst>
          </p:nvPr>
        </p:nvGraphicFramePr>
        <p:xfrm>
          <a:off x="1533658" y="2054182"/>
          <a:ext cx="6002338" cy="2803525"/>
        </p:xfrm>
        <a:graphic>
          <a:graphicData uri="http://schemas.openxmlformats.org/presentationml/2006/ole">
            <p:oleObj spid="_x0000_s2055" name="Equation" r:id="rId3" imgW="2641600" imgH="1231900" progId="">
              <p:embed/>
            </p:oleObj>
          </a:graphicData>
        </a:graphic>
      </p:graphicFrame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41592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167182" y="907307"/>
            <a:ext cx="5924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Pozitivna i negativna akceleracija  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6082" name="Picture 2" descr="D:\Sandra - školska ppt\FIZIKA8_U\8_II_15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82" y="3809039"/>
            <a:ext cx="34623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D:\Sandra - školska ppt\FIZIKA8_U\8_II_15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32" y="4002222"/>
            <a:ext cx="3184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167182" y="1661478"/>
            <a:ext cx="8344277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Pri ubrzavanju tijela akceleracija je </a:t>
            </a:r>
            <a:r>
              <a:rPr lang="hr-HR" altLang="sr-Latn-RS" sz="2800" b="1" dirty="0">
                <a:latin typeface="+mn-lt"/>
                <a:cs typeface="Arial" panose="020B0604020202020204" pitchFamily="34" charset="0"/>
              </a:rPr>
              <a:t>pozitivna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a pri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usporavanju </a:t>
            </a:r>
            <a:r>
              <a:rPr lang="hr-HR" altLang="sr-Latn-RS" sz="2800" b="1" dirty="0">
                <a:latin typeface="+mn-lt"/>
                <a:cs typeface="Arial" panose="020B0604020202020204" pitchFamily="34" charset="0"/>
              </a:rPr>
              <a:t>negativna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7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01" y="1005198"/>
            <a:ext cx="1081203" cy="1132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10405" y="2264069"/>
            <a:ext cx="1377315" cy="774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14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462" y="1561107"/>
            <a:ext cx="850005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err="1">
                <a:cs typeface="Arial" pitchFamily="34" charset="0"/>
              </a:rPr>
              <a:t>Trkaći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automobil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kreće</a:t>
            </a:r>
            <a:r>
              <a:rPr lang="en-US" sz="2800" dirty="0">
                <a:cs typeface="Arial" pitchFamily="34" charset="0"/>
              </a:rPr>
              <a:t> s </a:t>
            </a:r>
            <a:r>
              <a:rPr lang="en-US" sz="2800" dirty="0" err="1">
                <a:cs typeface="Arial" pitchFamily="34" charset="0"/>
              </a:rPr>
              <a:t>mjesta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akceleracijom</a:t>
            </a:r>
            <a:r>
              <a:rPr lang="en-US" sz="2800" dirty="0">
                <a:cs typeface="Arial" pitchFamily="34" charset="0"/>
              </a:rPr>
              <a:t> 5 m/s². 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err="1">
                <a:cs typeface="Arial" pitchFamily="34" charset="0"/>
              </a:rPr>
              <a:t>Kolika</a:t>
            </a:r>
            <a:r>
              <a:rPr lang="en-US" sz="2800" dirty="0">
                <a:cs typeface="Arial" pitchFamily="34" charset="0"/>
              </a:rPr>
              <a:t> mu je </a:t>
            </a:r>
            <a:r>
              <a:rPr lang="en-US" sz="2800" dirty="0" err="1">
                <a:cs typeface="Arial" pitchFamily="34" charset="0"/>
              </a:rPr>
              <a:t>brzina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nakon</a:t>
            </a:r>
            <a:r>
              <a:rPr lang="en-US" sz="2800" dirty="0">
                <a:cs typeface="Arial" pitchFamily="34" charset="0"/>
              </a:rPr>
              <a:t> 8 </a:t>
            </a:r>
            <a:r>
              <a:rPr lang="en-US" sz="2800" dirty="0" err="1" smtClean="0">
                <a:cs typeface="Arial" pitchFamily="34" charset="0"/>
              </a:rPr>
              <a:t>sekund</a:t>
            </a:r>
            <a:r>
              <a:rPr lang="hr-HR" sz="2800" dirty="0" smtClean="0">
                <a:cs typeface="Arial" pitchFamily="34" charset="0"/>
              </a:rPr>
              <a:t>i</a:t>
            </a:r>
            <a:r>
              <a:rPr lang="en-US" sz="2800" dirty="0" smtClean="0">
                <a:cs typeface="Arial" pitchFamily="34" charset="0"/>
              </a:rPr>
              <a:t>?</a:t>
            </a:r>
            <a:endParaRPr lang="hr-HR" sz="2800" dirty="0">
              <a:cs typeface="Arial" pitchFamily="34" charset="0"/>
            </a:endParaRP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1994079" y="3112189"/>
            <a:ext cx="443247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800" i="1" dirty="0" err="1">
                <a:latin typeface="+mn-lt"/>
                <a:cs typeface="Arial" panose="020B0604020202020204" pitchFamily="34" charset="0"/>
              </a:rPr>
              <a:t>Rješenje</a:t>
            </a:r>
            <a:r>
              <a:rPr lang="en-US" altLang="sr-Latn-RS" sz="2800" i="1" dirty="0">
                <a:latin typeface="+mn-lt"/>
                <a:cs typeface="Arial" panose="020B0604020202020204" pitchFamily="34" charset="0"/>
              </a:rPr>
              <a:t>:</a:t>
            </a:r>
            <a:endParaRPr lang="en-US" altLang="sr-Latn-RS" sz="2400" i="1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sr-Latn-RS" sz="2400" i="1" dirty="0">
                <a:latin typeface="+mn-lt"/>
                <a:cs typeface="Arial" panose="020B0604020202020204" pitchFamily="34" charset="0"/>
              </a:rPr>
              <a:t>	a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 = 5 m/s² </a:t>
            </a:r>
          </a:p>
          <a:p>
            <a:pPr>
              <a:lnSpc>
                <a:spcPct val="150000"/>
              </a:lnSpc>
            </a:pPr>
            <a:r>
              <a:rPr lang="en-US" altLang="sr-Latn-RS" sz="2400" i="1" dirty="0">
                <a:latin typeface="+mn-lt"/>
                <a:cs typeface="Arial" panose="020B0604020202020204" pitchFamily="34" charset="0"/>
              </a:rPr>
              <a:t>	t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 = 8 s      </a:t>
            </a:r>
          </a:p>
          <a:p>
            <a:pPr>
              <a:lnSpc>
                <a:spcPct val="150000"/>
              </a:lnSpc>
            </a:pPr>
            <a:r>
              <a:rPr lang="hr-HR" altLang="sr-Latn-RS" sz="2400" i="1" dirty="0" smtClean="0">
                <a:latin typeface="+mn-lt"/>
                <a:cs typeface="Arial" panose="020B0604020202020204" pitchFamily="34" charset="0"/>
              </a:rPr>
              <a:t>             </a:t>
            </a:r>
            <a:r>
              <a:rPr lang="hr-HR" altLang="sr-Latn-RS" sz="2800" i="1" dirty="0" smtClean="0">
                <a:latin typeface="+mn-lt"/>
                <a:cs typeface="Arial" panose="020B0604020202020204" pitchFamily="34" charset="0"/>
              </a:rPr>
              <a:t>v = ?</a:t>
            </a:r>
            <a:endParaRPr lang="en-US" altLang="sr-Latn-RS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210614" y="976332"/>
            <a:ext cx="415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Zadatak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192591" y="3485103"/>
            <a:ext cx="401820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sr-Latn-RS" sz="2400" i="1" dirty="0">
                <a:cs typeface="Arial" panose="020B0604020202020204" pitchFamily="34" charset="0"/>
              </a:rPr>
              <a:t>v</a:t>
            </a:r>
            <a:r>
              <a:rPr lang="en-US" altLang="sr-Latn-RS" sz="2400" dirty="0">
                <a:cs typeface="Arial" panose="020B0604020202020204" pitchFamily="34" charset="0"/>
              </a:rPr>
              <a:t> = </a:t>
            </a:r>
            <a:r>
              <a:rPr lang="en-US" altLang="sr-Latn-RS" sz="2400" i="1" dirty="0">
                <a:cs typeface="Arial" panose="020B0604020202020204" pitchFamily="34" charset="0"/>
              </a:rPr>
              <a:t>a</a:t>
            </a:r>
            <a:r>
              <a:rPr lang="en-US" altLang="sr-Latn-RS" sz="2400" dirty="0">
                <a:cs typeface="Arial" panose="020B0604020202020204" pitchFamily="34" charset="0"/>
              </a:rPr>
              <a:t> · </a:t>
            </a:r>
            <a:r>
              <a:rPr lang="en-US" altLang="sr-Latn-RS" sz="2400" i="1" dirty="0">
                <a:cs typeface="Arial" panose="020B0604020202020204" pitchFamily="34" charset="0"/>
              </a:rPr>
              <a:t>t </a:t>
            </a:r>
            <a:r>
              <a:rPr lang="en-US" altLang="sr-Latn-RS" sz="2400" dirty="0"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sr-Latn-RS" sz="2400" i="1" dirty="0" smtClean="0">
                <a:cs typeface="Arial" panose="020B0604020202020204" pitchFamily="34" charset="0"/>
              </a:rPr>
              <a:t>v</a:t>
            </a:r>
            <a:r>
              <a:rPr lang="en-US" altLang="sr-Latn-RS" sz="2400" dirty="0" smtClean="0">
                <a:cs typeface="Arial" panose="020B0604020202020204" pitchFamily="34" charset="0"/>
              </a:rPr>
              <a:t> </a:t>
            </a:r>
            <a:r>
              <a:rPr lang="en-US" altLang="sr-Latn-RS" sz="2400" dirty="0">
                <a:cs typeface="Arial" panose="020B0604020202020204" pitchFamily="34" charset="0"/>
              </a:rPr>
              <a:t>= 5 m/s² · 8 s</a:t>
            </a:r>
          </a:p>
          <a:p>
            <a:pPr>
              <a:lnSpc>
                <a:spcPct val="150000"/>
              </a:lnSpc>
            </a:pPr>
            <a:r>
              <a:rPr lang="en-US" altLang="sr-Latn-RS" sz="2400" i="1" dirty="0" smtClean="0">
                <a:cs typeface="Arial" panose="020B0604020202020204" pitchFamily="34" charset="0"/>
              </a:rPr>
              <a:t>v</a:t>
            </a:r>
            <a:r>
              <a:rPr lang="en-US" altLang="sr-Latn-RS" sz="2400" dirty="0" smtClean="0">
                <a:cs typeface="Arial" panose="020B0604020202020204" pitchFamily="34" charset="0"/>
              </a:rPr>
              <a:t> </a:t>
            </a:r>
            <a:r>
              <a:rPr lang="en-US" altLang="sr-Latn-RS" sz="2400" dirty="0">
                <a:cs typeface="Arial" panose="020B0604020202020204" pitchFamily="34" charset="0"/>
              </a:rPr>
              <a:t>= 40 m/s  </a:t>
            </a:r>
          </a:p>
          <a:p>
            <a:pPr>
              <a:lnSpc>
                <a:spcPct val="150000"/>
              </a:lnSpc>
            </a:pPr>
            <a:endParaRPr lang="en-US" altLang="sr-Latn-RS" sz="24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5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10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9365641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3200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sz="3200" dirty="0" err="1">
                <a:latin typeface="+mn-lt"/>
                <a:cs typeface="Arial" panose="020B0604020202020204" pitchFamily="34" charset="0"/>
              </a:rPr>
              <a:t>akceleracija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3200" dirty="0" err="1">
                <a:latin typeface="+mn-lt"/>
                <a:cs typeface="Arial" panose="020B0604020202020204" pitchFamily="34" charset="0"/>
              </a:rPr>
              <a:t>Kojom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latin typeface="+mn-lt"/>
                <a:cs typeface="Arial" panose="020B0604020202020204" pitchFamily="34" charset="0"/>
              </a:rPr>
              <a:t>mjernom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latin typeface="+mn-lt"/>
                <a:cs typeface="Arial" panose="020B0604020202020204" pitchFamily="34" charset="0"/>
              </a:rPr>
              <a:t>jedinicom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latin typeface="+mn-lt"/>
                <a:cs typeface="Arial" panose="020B0604020202020204" pitchFamily="34" charset="0"/>
              </a:rPr>
              <a:t>izražavamo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latin typeface="+mn-lt"/>
                <a:cs typeface="Arial" panose="020B0604020202020204" pitchFamily="34" charset="0"/>
              </a:rPr>
              <a:t>akceleraciju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3200" dirty="0" err="1">
                <a:latin typeface="+mn-lt"/>
                <a:cs typeface="Arial" panose="020B0604020202020204" pitchFamily="34" charset="0"/>
              </a:rPr>
              <a:t>Kada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sz="3200" dirty="0" err="1">
                <a:latin typeface="+mn-lt"/>
                <a:cs typeface="Arial" panose="020B0604020202020204" pitchFamily="34" charset="0"/>
              </a:rPr>
              <a:t>akceleracija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200" dirty="0" err="1">
                <a:latin typeface="+mn-lt"/>
                <a:cs typeface="Arial" panose="020B0604020202020204" pitchFamily="34" charset="0"/>
              </a:rPr>
              <a:t>pozitivna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, a </a:t>
            </a:r>
            <a:r>
              <a:rPr lang="en-US" altLang="sr-Latn-RS" sz="3200" dirty="0" err="1">
                <a:latin typeface="+mn-lt"/>
                <a:cs typeface="Arial" panose="020B0604020202020204" pitchFamily="34" charset="0"/>
              </a:rPr>
              <a:t>kada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200" dirty="0" err="1" smtClean="0">
                <a:latin typeface="+mn-lt"/>
                <a:cs typeface="Arial" panose="020B0604020202020204" pitchFamily="34" charset="0"/>
              </a:rPr>
              <a:t>negativna</a:t>
            </a:r>
            <a:r>
              <a:rPr lang="en-US" altLang="sr-Latn-RS" sz="3200" dirty="0" smtClean="0">
                <a:latin typeface="+mn-lt"/>
                <a:cs typeface="Arial" panose="020B0604020202020204" pitchFamily="34" charset="0"/>
              </a:rPr>
              <a:t>?</a:t>
            </a:r>
            <a:endParaRPr lang="hr-HR" altLang="sr-Latn-RS" sz="32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sz="3200" dirty="0" smtClean="0">
                <a:latin typeface="+mn-lt"/>
                <a:cs typeface="Arial" panose="020B0604020202020204" pitchFamily="34" charset="0"/>
              </a:rPr>
              <a:t>Ima </a:t>
            </a:r>
            <a:r>
              <a:rPr lang="hr-HR" altLang="sr-Latn-RS" sz="3200" smtClean="0">
                <a:latin typeface="+mn-lt"/>
                <a:cs typeface="Arial" panose="020B0604020202020204" pitchFamily="34" charset="0"/>
              </a:rPr>
              <a:t>li </a:t>
            </a:r>
            <a:r>
              <a:rPr lang="hr-HR" altLang="sr-Latn-RS" sz="3200" smtClean="0">
                <a:latin typeface="+mn-lt"/>
                <a:cs typeface="Arial" panose="020B0604020202020204" pitchFamily="34" charset="0"/>
              </a:rPr>
              <a:t>vlak </a:t>
            </a:r>
            <a:r>
              <a:rPr lang="hr-HR" altLang="sr-Latn-RS" sz="3200" dirty="0" smtClean="0">
                <a:latin typeface="+mn-lt"/>
                <a:cs typeface="Arial" panose="020B0604020202020204" pitchFamily="34" charset="0"/>
              </a:rPr>
              <a:t>akceleraciju ako mu se brzina smanjuje? </a:t>
            </a:r>
            <a:endParaRPr lang="en-US" altLang="sr-Latn-RS" sz="3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2269" y="1040102"/>
            <a:ext cx="10363199" cy="115619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Klikom na sličicu pristupi kvizu kojim ćeš provjeriti znanje.</a:t>
            </a:r>
            <a:b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endParaRPr lang="hr-HR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FCF26A"/>
                </a:solidFill>
                <a:effectLst/>
                <a:uLnTx/>
                <a:uFillTx/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7" name="Picture 5" descr="List, Icon, Symbol, Paper, Sign, Fla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02" y="198782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ist, Icon, Symbol, Paper, Sign, Flat">
            <a:hlinkClick r:id="rId4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1" y="198782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949262" y="2464227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Kviz A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7364568" y="2442831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Kviz B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5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281</TotalTime>
  <Words>173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Tema sustava Office</vt:lpstr>
      <vt:lpstr>Equation</vt:lpstr>
      <vt:lpstr>Akceleracija</vt:lpstr>
      <vt:lpstr>Slide 2</vt:lpstr>
      <vt:lpstr>Slide 3</vt:lpstr>
      <vt:lpstr>Slide 4</vt:lpstr>
      <vt:lpstr>Slide 5</vt:lpstr>
      <vt:lpstr>Slide 6</vt:lpstr>
      <vt:lpstr>Slide 7</vt:lpstr>
      <vt:lpstr>Klikom na sličicu pristupi kvizu kojim ćeš provjeriti znanje.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22</cp:revision>
  <dcterms:created xsi:type="dcterms:W3CDTF">2020-09-12T17:39:48Z</dcterms:created>
  <dcterms:modified xsi:type="dcterms:W3CDTF">2021-02-08T09:42:59Z</dcterms:modified>
</cp:coreProperties>
</file>